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6" r:id="rId6"/>
    <p:sldId id="257" r:id="rId7"/>
    <p:sldId id="274" r:id="rId8"/>
    <p:sldId id="259" r:id="rId9"/>
    <p:sldId id="260" r:id="rId10"/>
    <p:sldId id="261" r:id="rId11"/>
    <p:sldId id="262" r:id="rId12"/>
    <p:sldId id="263" r:id="rId13"/>
    <p:sldId id="272" r:id="rId14"/>
    <p:sldId id="273" r:id="rId15"/>
    <p:sldId id="265" r:id="rId16"/>
    <p:sldId id="266" r:id="rId17"/>
    <p:sldId id="269" r:id="rId18"/>
    <p:sldId id="267" r:id="rId19"/>
    <p:sldId id="268" r:id="rId20"/>
    <p:sldId id="271" r:id="rId21"/>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2C9B6-992F-4E52-AFC0-184020AC90B4}" v="2" dt="2020-11-19T10:02:04.828"/>
    <p1510:client id="{615FF255-95CE-4717-AE0A-A15DE5138F37}" v="2" dt="2020-11-18T15:06:26.75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4" d="100"/>
          <a:sy n="154" d="100"/>
        </p:scale>
        <p:origin x="4542"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6C85B17-C4D6-4C06-A168-CD00B69250CB}" type="datetimeFigureOut">
              <a:rPr lang="sv-SE" smtClean="0"/>
              <a:t>2022-03-16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9890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6C85B17-C4D6-4C06-A168-CD00B69250CB}" type="datetimeFigureOut">
              <a:rPr lang="sv-SE" smtClean="0"/>
              <a:t>2022-03-16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222718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6C85B17-C4D6-4C06-A168-CD00B69250CB}" type="datetimeFigureOut">
              <a:rPr lang="sv-SE" smtClean="0"/>
              <a:t>2022-03-16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25227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6C85B17-C4D6-4C06-A168-CD00B69250CB}" type="datetimeFigureOut">
              <a:rPr lang="sv-SE" smtClean="0"/>
              <a:t>2022-03-16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389772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6C85B17-C4D6-4C06-A168-CD00B69250CB}" type="datetimeFigureOut">
              <a:rPr lang="sv-SE" smtClean="0"/>
              <a:t>2022-03-16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555115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6C85B17-C4D6-4C06-A168-CD00B69250CB}" type="datetimeFigureOut">
              <a:rPr lang="sv-SE" smtClean="0"/>
              <a:t>2022-03-16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22864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6C85B17-C4D6-4C06-A168-CD00B69250CB}" type="datetimeFigureOut">
              <a:rPr lang="sv-SE" smtClean="0"/>
              <a:t>2022-03-16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1895300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6C85B17-C4D6-4C06-A168-CD00B69250CB}" type="datetimeFigureOut">
              <a:rPr lang="sv-SE" smtClean="0"/>
              <a:t>2022-03-16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02885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6C85B17-C4D6-4C06-A168-CD00B69250CB}" type="datetimeFigureOut">
              <a:rPr lang="sv-SE" smtClean="0"/>
              <a:t>2022-03-16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2150285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6C85B17-C4D6-4C06-A168-CD00B69250CB}" type="datetimeFigureOut">
              <a:rPr lang="sv-SE" smtClean="0"/>
              <a:t>2022-03-16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4100581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6C85B17-C4D6-4C06-A168-CD00B69250CB}" type="datetimeFigureOut">
              <a:rPr lang="sv-SE" smtClean="0"/>
              <a:t>2022-03-16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600042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C85B17-C4D6-4C06-A168-CD00B69250CB}" type="datetimeFigureOut">
              <a:rPr lang="sv-SE" smtClean="0"/>
              <a:t>2022-03-16</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DBD481-DA96-4687-8126-354043D9D9E5}" type="slidenum">
              <a:rPr lang="sv-SE" smtClean="0"/>
              <a:t>‹#›</a:t>
            </a:fld>
            <a:endParaRPr lang="sv-SE"/>
          </a:p>
        </p:txBody>
      </p:sp>
    </p:spTree>
    <p:extLst>
      <p:ext uri="{BB962C8B-B14F-4D97-AF65-F5344CB8AC3E}">
        <p14:creationId xmlns:p14="http://schemas.microsoft.com/office/powerpoint/2010/main" val="2734978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99592" y="1484784"/>
            <a:ext cx="7772400" cy="1470025"/>
          </a:xfrm>
        </p:spPr>
        <p:txBody>
          <a:bodyPr>
            <a:normAutofit/>
          </a:bodyPr>
          <a:lstStyle/>
          <a:p>
            <a:r>
              <a:rPr lang="sv-SE" sz="7200" dirty="0">
                <a:solidFill>
                  <a:schemeClr val="tx2">
                    <a:lumMod val="75000"/>
                  </a:schemeClr>
                </a:solidFill>
                <a:latin typeface="Monotype Corsiva" pitchFamily="66" charset="0"/>
              </a:rPr>
              <a:t>Brunnar inom MHS</a:t>
            </a:r>
          </a:p>
        </p:txBody>
      </p:sp>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l="4808" t="25314" r="6921" b="15958"/>
          <a:stretch/>
        </p:blipFill>
        <p:spPr>
          <a:xfrm rot="157573">
            <a:off x="90402" y="2767332"/>
            <a:ext cx="4401672" cy="4027543"/>
          </a:xfrm>
          <a:prstGeom prst="rect">
            <a:avLst/>
          </a:prstGeom>
        </p:spPr>
      </p:pic>
      <p:sp>
        <p:nvSpPr>
          <p:cNvPr id="5" name="Rektangel 4"/>
          <p:cNvSpPr/>
          <p:nvPr/>
        </p:nvSpPr>
        <p:spPr>
          <a:xfrm>
            <a:off x="2123728" y="2668604"/>
            <a:ext cx="2458306" cy="1624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a:extLst>
              <a:ext uri="{FF2B5EF4-FFF2-40B4-BE49-F238E27FC236}">
                <a16:creationId xmlns:a16="http://schemas.microsoft.com/office/drawing/2014/main" id="{627D0912-FD07-4E33-A396-D4AE789F7194}"/>
              </a:ext>
            </a:extLst>
          </p:cNvPr>
          <p:cNvSpPr txBox="1"/>
          <p:nvPr/>
        </p:nvSpPr>
        <p:spPr>
          <a:xfrm>
            <a:off x="5508104" y="5301208"/>
            <a:ext cx="2483118" cy="1200329"/>
          </a:xfrm>
          <a:prstGeom prst="rect">
            <a:avLst/>
          </a:prstGeom>
          <a:noFill/>
        </p:spPr>
        <p:txBody>
          <a:bodyPr wrap="square" rtlCol="0">
            <a:spAutoFit/>
          </a:bodyPr>
          <a:lstStyle/>
          <a:p>
            <a:r>
              <a:rPr lang="sv-SE" sz="3600" dirty="0">
                <a:solidFill>
                  <a:schemeClr val="tx1">
                    <a:lumMod val="65000"/>
                    <a:lumOff val="35000"/>
                  </a:schemeClr>
                </a:solidFill>
              </a:rPr>
              <a:t>Senast rev.</a:t>
            </a:r>
          </a:p>
          <a:p>
            <a:r>
              <a:rPr lang="sv-SE" sz="3600" dirty="0">
                <a:solidFill>
                  <a:schemeClr val="tx1">
                    <a:lumMod val="65000"/>
                    <a:lumOff val="35000"/>
                  </a:schemeClr>
                </a:solidFill>
              </a:rPr>
              <a:t>2022-03-01</a:t>
            </a:r>
          </a:p>
        </p:txBody>
      </p:sp>
    </p:spTree>
    <p:extLst>
      <p:ext uri="{BB962C8B-B14F-4D97-AF65-F5344CB8AC3E}">
        <p14:creationId xmlns:p14="http://schemas.microsoft.com/office/powerpoint/2010/main" val="2834254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Nytt i denna version</a:t>
            </a:r>
          </a:p>
        </p:txBody>
      </p:sp>
      <p:sp>
        <p:nvSpPr>
          <p:cNvPr id="3" name="Platshållare för innehåll 2"/>
          <p:cNvSpPr>
            <a:spLocks noGrp="1"/>
          </p:cNvSpPr>
          <p:nvPr>
            <p:ph idx="1"/>
          </p:nvPr>
        </p:nvSpPr>
        <p:spPr/>
        <p:txBody>
          <a:bodyPr>
            <a:normAutofit fontScale="55000" lnSpcReduction="20000"/>
          </a:bodyPr>
          <a:lstStyle/>
          <a:p>
            <a:pPr marL="0" indent="0" algn="just">
              <a:buNone/>
            </a:pPr>
            <a:endParaRPr lang="sv-SE" dirty="0"/>
          </a:p>
          <a:p>
            <a:pPr marL="0" indent="0" algn="just">
              <a:buNone/>
            </a:pPr>
            <a:endParaRPr lang="sv-SE" dirty="0"/>
          </a:p>
          <a:p>
            <a:pPr algn="just"/>
            <a:r>
              <a:rPr lang="sv-SE" dirty="0"/>
              <a:t>Nytt vattenprov från brunnen vid Norrängsvägen 14</a:t>
            </a:r>
          </a:p>
          <a:p>
            <a:pPr algn="just"/>
            <a:endParaRPr lang="sv-SE" dirty="0"/>
          </a:p>
          <a:p>
            <a:pPr algn="just"/>
            <a:r>
              <a:rPr lang="sv-SE" dirty="0"/>
              <a:t>Vattnet från brunnen vid Havsbadsvägen 33 är olämpligt att dricka, skyltat.</a:t>
            </a:r>
          </a:p>
          <a:p>
            <a:pPr marL="0" indent="0" algn="just">
              <a:buNone/>
            </a:pPr>
            <a:endParaRPr lang="sv-SE" dirty="0"/>
          </a:p>
          <a:p>
            <a:pPr marL="0" indent="0" algn="just">
              <a:buNone/>
            </a:pPr>
            <a:r>
              <a:rPr lang="sv-SE" dirty="0"/>
              <a:t>Gäller fortfarande:</a:t>
            </a:r>
          </a:p>
          <a:p>
            <a:pPr lvl="0" algn="just"/>
            <a:r>
              <a:rPr lang="sv-SE" dirty="0"/>
              <a:t>På grund av ett elfel midsommaren 2015 valde många att hämta vatten från brunnen vid Norrängsvägen 8 och den belastades då så hårt att den tillfälligt sinade med följden att lera och dy kom in i pumpsystemet. Med anledning av detta har styrelsen beslutat att </a:t>
            </a:r>
            <a:r>
              <a:rPr lang="sv-SE" b="1" dirty="0"/>
              <a:t>endast 15 liter vatten får tappas vid varje tapptillfälle vid våra gemensamma pumpar. </a:t>
            </a:r>
            <a:r>
              <a:rPr lang="sv-SE" dirty="0"/>
              <a:t>Detta är för att vi är rädda om vårt gemensamma vatten och vi vädjar till medlemmarna att respektera detta.</a:t>
            </a:r>
          </a:p>
          <a:p>
            <a:pPr marL="0" indent="0" algn="just">
              <a:buNone/>
            </a:pPr>
            <a:endParaRPr lang="sv-SE" dirty="0"/>
          </a:p>
          <a:p>
            <a:pPr algn="just"/>
            <a:r>
              <a:rPr lang="sv-SE" dirty="0"/>
              <a:t>Vi uppmanar också er som hämtar vatten att använda pumpen ovanför Ingvaldsnäsvägen då den har en riklig tillgång på utmärkt vatten.</a:t>
            </a:r>
          </a:p>
          <a:p>
            <a:pPr algn="just"/>
            <a:endParaRPr lang="sv-SE" dirty="0"/>
          </a:p>
        </p:txBody>
      </p:sp>
    </p:spTree>
    <p:extLst>
      <p:ext uri="{BB962C8B-B14F-4D97-AF65-F5344CB8AC3E}">
        <p14:creationId xmlns:p14="http://schemas.microsoft.com/office/powerpoint/2010/main" val="1884692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rotWithShape="1">
          <a:blip r:embed="rId2">
            <a:extLst>
              <a:ext uri="{28A0092B-C50C-407E-A947-70E740481C1C}">
                <a14:useLocalDpi xmlns:a14="http://schemas.microsoft.com/office/drawing/2010/main" val="0"/>
              </a:ext>
            </a:extLst>
          </a:blip>
          <a:srcRect l="1000" r="1" b="1"/>
          <a:stretch/>
        </p:blipFill>
        <p:spPr>
          <a:xfrm>
            <a:off x="0" y="-99392"/>
            <a:ext cx="9143980" cy="6857990"/>
          </a:xfrm>
          <a:prstGeom prst="rect">
            <a:avLst/>
          </a:prstGeom>
          <a:noFill/>
        </p:spPr>
      </p:pic>
      <p:sp>
        <p:nvSpPr>
          <p:cNvPr id="3" name="Multiplikationstecken 2">
            <a:extLst>
              <a:ext uri="{FF2B5EF4-FFF2-40B4-BE49-F238E27FC236}">
                <a16:creationId xmlns:a16="http://schemas.microsoft.com/office/drawing/2014/main" id="{D7BE5A34-6364-4742-AA62-E0C2187F9FE6}"/>
              </a:ext>
            </a:extLst>
          </p:cNvPr>
          <p:cNvSpPr/>
          <p:nvPr/>
        </p:nvSpPr>
        <p:spPr>
          <a:xfrm>
            <a:off x="5868144" y="620688"/>
            <a:ext cx="504056" cy="504056"/>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30339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80744" y="-243408"/>
            <a:ext cx="8229600" cy="1143000"/>
          </a:xfrm>
        </p:spPr>
        <p:txBody>
          <a:bodyPr/>
          <a:lstStyle/>
          <a:p>
            <a:r>
              <a:rPr lang="sv-SE" dirty="0"/>
              <a:t>Information  </a:t>
            </a:r>
          </a:p>
        </p:txBody>
      </p:sp>
      <p:sp>
        <p:nvSpPr>
          <p:cNvPr id="3" name="Rektangel 2"/>
          <p:cNvSpPr/>
          <p:nvPr/>
        </p:nvSpPr>
        <p:spPr>
          <a:xfrm>
            <a:off x="7020" y="764704"/>
            <a:ext cx="9112470" cy="6186309"/>
          </a:xfrm>
          <a:prstGeom prst="rect">
            <a:avLst/>
          </a:prstGeom>
        </p:spPr>
        <p:txBody>
          <a:bodyPr wrap="square">
            <a:spAutoFit/>
          </a:bodyPr>
          <a:lstStyle/>
          <a:p>
            <a:pPr marL="285750" indent="-285750" algn="just">
              <a:buFont typeface="Arial" pitchFamily="34" charset="0"/>
              <a:buChar char="•"/>
            </a:pPr>
            <a:r>
              <a:rPr lang="sv-SE" dirty="0">
                <a:solidFill>
                  <a:srgbClr val="000000"/>
                </a:solidFill>
                <a:latin typeface="Times New Roman"/>
              </a:rPr>
              <a:t>På några ställen inom samfälligheten finns brunnar på allmänningsmark och vissa är utrustade med handpump. </a:t>
            </a:r>
          </a:p>
          <a:p>
            <a:pPr marL="285750" indent="-285750" algn="just">
              <a:buFont typeface="Arial" pitchFamily="34" charset="0"/>
              <a:buChar char="•"/>
            </a:pPr>
            <a:r>
              <a:rPr lang="sv-SE" dirty="0">
                <a:solidFill>
                  <a:srgbClr val="000000"/>
                </a:solidFill>
                <a:latin typeface="Times New Roman"/>
              </a:rPr>
              <a:t>Vid inventering har det framkommit att pumphusen vid Pumpbacken och Norrängsvägen 8 används av mångt fler medlemmar än de närmst boende/fast anslutna. Därför kommer vägsamfälligheten att i fortsättningen ta kostnaden för de regelbundna vattenproverna (enligt rekommendation vart tredje år).</a:t>
            </a:r>
          </a:p>
          <a:p>
            <a:pPr marL="285750" indent="-285750" algn="just">
              <a:buFont typeface="Arial" pitchFamily="34" charset="0"/>
              <a:buChar char="•"/>
            </a:pPr>
            <a:r>
              <a:rPr lang="sv-SE" dirty="0">
                <a:solidFill>
                  <a:srgbClr val="000000"/>
                </a:solidFill>
                <a:latin typeface="Times New Roman"/>
              </a:rPr>
              <a:t>Vattenfrågan kommer att bli allt viktigare i framtiden. I norra skärgården har man redan idag fått införa begränsningar i vattenanvändandet p g a att saltvattensinträngningar har skett i många brunnar. </a:t>
            </a:r>
          </a:p>
          <a:p>
            <a:pPr marL="285750" indent="-285750" algn="just">
              <a:buFont typeface="Arial" pitchFamily="34" charset="0"/>
              <a:buChar char="•"/>
            </a:pPr>
            <a:r>
              <a:rPr lang="sv-SE" dirty="0">
                <a:solidFill>
                  <a:srgbClr val="000000"/>
                </a:solidFill>
                <a:latin typeface="Times New Roman"/>
              </a:rPr>
              <a:t>Styrelsen kartlägger och undersöker de pumpar på allmän mark som ej sköts av brunnsföreningar. Efter provtagning kommer en eventuell renoveringsplan fastställas för varje handpump. Ingen ny renovering är planerad för det kommande året. Förslag mottages.</a:t>
            </a:r>
          </a:p>
          <a:p>
            <a:pPr marL="285750" indent="-285750" algn="just">
              <a:buFont typeface="Arial" pitchFamily="34" charset="0"/>
              <a:buChar char="•"/>
            </a:pPr>
            <a:r>
              <a:rPr lang="sv-SE" dirty="0">
                <a:solidFill>
                  <a:srgbClr val="000000"/>
                </a:solidFill>
                <a:latin typeface="Times New Roman"/>
              </a:rPr>
              <a:t>Felaktigheter och ytterligare information om brunnarna tas tacksamt emot personligen eller via: sekreterare.mhs@gmail.com </a:t>
            </a:r>
          </a:p>
          <a:p>
            <a:pPr marL="285750" indent="-285750" algn="just">
              <a:buFont typeface="Arial" pitchFamily="34" charset="0"/>
              <a:buChar char="•"/>
            </a:pPr>
            <a:endParaRPr lang="sv-SE" dirty="0">
              <a:solidFill>
                <a:srgbClr val="000000"/>
              </a:solidFill>
              <a:latin typeface="Times New Roman"/>
            </a:endParaRPr>
          </a:p>
          <a:p>
            <a:pPr algn="just"/>
            <a:r>
              <a:rPr lang="sv-SE" dirty="0">
                <a:solidFill>
                  <a:srgbClr val="000000"/>
                </a:solidFill>
                <a:latin typeface="Times New Roman"/>
              </a:rPr>
              <a:t>Angående radon: </a:t>
            </a:r>
          </a:p>
          <a:p>
            <a:pPr marL="285750" indent="-285750" algn="just">
              <a:buFont typeface="Courier New" pitchFamily="49" charset="0"/>
              <a:buChar char="o"/>
            </a:pPr>
            <a:r>
              <a:rPr lang="sv-SE" dirty="0">
                <a:solidFill>
                  <a:srgbClr val="000000"/>
                </a:solidFill>
                <a:latin typeface="Times New Roman"/>
              </a:rPr>
              <a:t>Radon förekommer naturligt i grundvatten. Höga halter finns främst i vatten från bergborrade brunnar. Ytvatten innehåller endast låga halter radon.</a:t>
            </a:r>
          </a:p>
          <a:p>
            <a:pPr marL="285750" indent="-285750" algn="just">
              <a:buFont typeface="Courier New" pitchFamily="49" charset="0"/>
              <a:buChar char="o"/>
            </a:pPr>
            <a:endParaRPr lang="sv-SE" dirty="0">
              <a:solidFill>
                <a:srgbClr val="000000"/>
              </a:solidFill>
              <a:latin typeface="Times New Roman"/>
            </a:endParaRPr>
          </a:p>
          <a:p>
            <a:pPr marL="285750" indent="-285750" algn="just">
              <a:buFont typeface="Courier New" pitchFamily="49" charset="0"/>
              <a:buChar char="o"/>
            </a:pPr>
            <a:r>
              <a:rPr lang="sv-SE" dirty="0">
                <a:solidFill>
                  <a:srgbClr val="000000"/>
                </a:solidFill>
                <a:latin typeface="Times New Roman"/>
              </a:rPr>
              <a:t>Förtäring av radonhaltigt vatten kan innebära hälsorisk, särskilt för små barn. Vatten med  halter över 500bg/l som används till dryck och matlagning för barn under 5 års ålder, bör värmas till kokning eller vispas kraftigt minst tre minuter för att avlägsna radonet.</a:t>
            </a:r>
            <a:endParaRPr lang="sv-SE" dirty="0"/>
          </a:p>
        </p:txBody>
      </p:sp>
    </p:spTree>
    <p:extLst>
      <p:ext uri="{BB962C8B-B14F-4D97-AF65-F5344CB8AC3E}">
        <p14:creationId xmlns:p14="http://schemas.microsoft.com/office/powerpoint/2010/main" val="2982519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1689612729"/>
              </p:ext>
            </p:extLst>
          </p:nvPr>
        </p:nvGraphicFramePr>
        <p:xfrm>
          <a:off x="0" y="725666"/>
          <a:ext cx="4989664" cy="460248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Havsbadsv.11-13/</a:t>
                      </a:r>
                    </a:p>
                    <a:p>
                      <a:r>
                        <a:rPr lang="sv-SE" dirty="0"/>
                        <a:t>Vid tomt</a:t>
                      </a:r>
                      <a:r>
                        <a:rPr lang="sv-SE" baseline="0" dirty="0"/>
                        <a:t> 3:36</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AHG</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10bg/l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2020</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Ej lämpligt att använda som dricksvatten.</a:t>
                      </a:r>
                    </a:p>
                    <a:p>
                      <a:pPr marL="0" marR="0" indent="0" algn="l" defTabSz="914400" rtl="0" eaLnBrk="1" fontAlgn="auto" latinLnBrk="0" hangingPunct="1">
                        <a:lnSpc>
                          <a:spcPct val="100000"/>
                        </a:lnSpc>
                        <a:spcBef>
                          <a:spcPts val="0"/>
                        </a:spcBef>
                        <a:spcAft>
                          <a:spcPts val="0"/>
                        </a:spcAft>
                        <a:buClrTx/>
                        <a:buSzTx/>
                        <a:buFontTx/>
                        <a:buNone/>
                        <a:tabLst/>
                        <a:defRPr/>
                      </a:pPr>
                      <a:r>
                        <a:rPr lang="sv-SE" dirty="0"/>
                        <a:t>Provtagning ska göras när brunnen har pumpats ur några gånger.</a:t>
                      </a:r>
                    </a:p>
                  </a:txBody>
                  <a:tcPr anchor="ctr"/>
                </a:tc>
                <a:extLst>
                  <a:ext uri="{0D108BD9-81ED-4DB2-BD59-A6C34878D82A}">
                    <a16:rowId xmlns:a16="http://schemas.microsoft.com/office/drawing/2014/main" val="10007"/>
                  </a:ext>
                </a:extLst>
              </a:tr>
            </a:tbl>
          </a:graphicData>
        </a:graphic>
      </p:graphicFrame>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9637" y="692696"/>
            <a:ext cx="4137924" cy="5517232"/>
          </a:xfrm>
          <a:prstGeom prst="rect">
            <a:avLst/>
          </a:prstGeom>
        </p:spPr>
      </p:pic>
    </p:spTree>
    <p:extLst>
      <p:ext uri="{BB962C8B-B14F-4D97-AF65-F5344CB8AC3E}">
        <p14:creationId xmlns:p14="http://schemas.microsoft.com/office/powerpoint/2010/main" val="849418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453481484"/>
              </p:ext>
            </p:extLst>
          </p:nvPr>
        </p:nvGraphicFramePr>
        <p:xfrm>
          <a:off x="0" y="725666"/>
          <a:ext cx="4989664" cy="551688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tc>
                <a:tc>
                  <a:txBody>
                    <a:bodyPr/>
                    <a:lstStyle/>
                    <a:p>
                      <a:r>
                        <a:rPr lang="sv-SE" dirty="0"/>
                        <a:t>Stadev.4/</a:t>
                      </a:r>
                    </a:p>
                    <a:p>
                      <a:r>
                        <a:rPr lang="sv-SE" dirty="0"/>
                        <a:t>Vid tomt</a:t>
                      </a:r>
                      <a:r>
                        <a:rPr lang="sv-SE" baseline="0" dirty="0"/>
                        <a:t> 3:61</a:t>
                      </a:r>
                      <a:endParaRPr lang="sv-SE" dirty="0"/>
                    </a:p>
                  </a:txBody>
                  <a:tcP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tc>
                <a:tc>
                  <a:txBody>
                    <a:bodyPr/>
                    <a:lstStyle/>
                    <a:p>
                      <a:r>
                        <a:rPr lang="sv-SE" dirty="0"/>
                        <a:t>Pump</a:t>
                      </a:r>
                    </a:p>
                  </a:txBody>
                  <a:tcP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tc>
                <a:tc>
                  <a:txBody>
                    <a:bodyPr/>
                    <a:lstStyle/>
                    <a:p>
                      <a:r>
                        <a:rPr lang="sv-SE" dirty="0"/>
                        <a:t>Leijon</a:t>
                      </a:r>
                    </a:p>
                  </a:txBody>
                  <a:tcP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tc>
                <a:tc>
                  <a:txBody>
                    <a:bodyPr/>
                    <a:lstStyle/>
                    <a:p>
                      <a:r>
                        <a:rPr lang="sv-SE" dirty="0"/>
                        <a:t>535bg/l</a:t>
                      </a:r>
                      <a:r>
                        <a:rPr lang="sv-SE" baseline="0" dirty="0"/>
                        <a:t> (år 2000)</a:t>
                      </a:r>
                      <a:endParaRPr lang="sv-SE" dirty="0"/>
                    </a:p>
                  </a:txBody>
                  <a:tcP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a:t>
                      </a:r>
                    </a:p>
                  </a:txBody>
                  <a:tcPr marL="9525" marR="9525" marT="9525" marB="0"/>
                </a:tc>
                <a:tc>
                  <a:txBody>
                    <a:bodyPr/>
                    <a:lstStyle/>
                    <a:p>
                      <a:r>
                        <a:rPr lang="sv-SE" dirty="0" err="1"/>
                        <a:t>i.u</a:t>
                      </a:r>
                      <a:r>
                        <a:rPr lang="sv-SE" dirty="0"/>
                        <a:t>.</a:t>
                      </a:r>
                    </a:p>
                  </a:txBody>
                  <a:tcP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tc>
                <a:tc>
                  <a:txBody>
                    <a:bodyPr/>
                    <a:lstStyle/>
                    <a:p>
                      <a:r>
                        <a:rPr lang="sv-SE" dirty="0"/>
                        <a:t>Pumpen är trasig och ingen renovering planeras </a:t>
                      </a:r>
                      <a:r>
                        <a:rPr lang="sv-SE" dirty="0" err="1"/>
                        <a:t>pga</a:t>
                      </a:r>
                      <a:r>
                        <a:rPr lang="sv-SE" dirty="0"/>
                        <a:t> radonhalten.</a:t>
                      </a:r>
                    </a:p>
                  </a:txBody>
                  <a:tcP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tc>
                <a:tc>
                  <a:txBody>
                    <a:bodyPr/>
                    <a:lstStyle/>
                    <a:p>
                      <a:endParaRPr lang="sv-SE" dirty="0"/>
                    </a:p>
                  </a:txBody>
                  <a:tcP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Särskild kommentar från SMOHF</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r>
                        <a:rPr lang="sv-SE" dirty="0"/>
                        <a:t>Brunnen på Stadevägen 4 är obrukbar</a:t>
                      </a:r>
                      <a:r>
                        <a:rPr lang="sv-SE" baseline="0" dirty="0"/>
                        <a:t> på grund av för hög radonhalt och denna går inte att använda.</a:t>
                      </a:r>
                      <a:endParaRPr lang="sv-SE" dirty="0"/>
                    </a:p>
                  </a:txBody>
                  <a:tcPr/>
                </a:tc>
                <a:extLst>
                  <a:ext uri="{0D108BD9-81ED-4DB2-BD59-A6C34878D82A}">
                    <a16:rowId xmlns:a16="http://schemas.microsoft.com/office/drawing/2014/main" val="10008"/>
                  </a:ext>
                </a:extLst>
              </a:tr>
            </a:tbl>
          </a:graphicData>
        </a:graphic>
      </p:graphicFrame>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l="19562" t="28485" r="16868" b="13939"/>
          <a:stretch/>
        </p:blipFill>
        <p:spPr>
          <a:xfrm>
            <a:off x="5874327" y="692696"/>
            <a:ext cx="3269673" cy="3948546"/>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4198668786"/>
              </p:ext>
            </p:extLst>
          </p:nvPr>
        </p:nvGraphicFramePr>
        <p:xfrm>
          <a:off x="0" y="725666"/>
          <a:ext cx="5220072" cy="550672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Havsbadsv.20/</a:t>
                      </a:r>
                    </a:p>
                    <a:p>
                      <a:r>
                        <a:rPr lang="sv-SE" dirty="0"/>
                        <a:t>Vid tomt</a:t>
                      </a:r>
                      <a:r>
                        <a:rPr lang="sv-SE" baseline="0" dirty="0"/>
                        <a:t> 3:58</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a:t>212bg</a:t>
                      </a:r>
                      <a:r>
                        <a:rPr lang="sv-SE" dirty="0"/>
                        <a:t>/l</a:t>
                      </a:r>
                      <a:r>
                        <a:rPr lang="sv-SE" baseline="0" dirty="0"/>
                        <a:t> (</a:t>
                      </a:r>
                      <a:r>
                        <a:rPr lang="sv-SE" baseline="0"/>
                        <a:t>år 2020</a:t>
                      </a:r>
                      <a:r>
                        <a:rPr lang="sv-SE" baseline="0" dirty="0"/>
                        <a:t>)</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a:t>Prov taget 2020 utan anmärkning.</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får tas av alla medlemmar</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Ingen kran på utsidan av huset men nyckeln hänger till vänster om dörren</a:t>
                      </a:r>
                    </a:p>
                  </a:txBody>
                  <a:tcPr anchor="ctr"/>
                </a:tc>
                <a:extLst>
                  <a:ext uri="{0D108BD9-81ED-4DB2-BD59-A6C34878D82A}">
                    <a16:rowId xmlns:a16="http://schemas.microsoft.com/office/drawing/2014/main" val="10007"/>
                  </a:ext>
                </a:extLst>
              </a:tr>
              <a:tr h="37084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sv-SE" sz="2000" b="0" i="0" u="none" strike="noStrike" dirty="0">
                          <a:solidFill>
                            <a:srgbClr val="000000"/>
                          </a:solidFill>
                          <a:effectLst/>
                          <a:latin typeface="Times New Roman" pitchFamily="18" charset="0"/>
                          <a:cs typeface="Times New Roman" pitchFamily="18" charset="0"/>
                        </a:rPr>
                        <a:t>Kontaktperson </a:t>
                      </a:r>
                    </a:p>
                  </a:txBody>
                  <a:tcPr marL="9525" marR="9525" marT="9525" marB="0" anchor="ctr"/>
                </a:tc>
                <a:tc>
                  <a:txBody>
                    <a:bodyPr/>
                    <a:lstStyle/>
                    <a:p>
                      <a:r>
                        <a:rPr lang="sv-SE" dirty="0"/>
                        <a:t>Sven Nyberg </a:t>
                      </a:r>
                      <a:r>
                        <a:rPr lang="sv-SE" sz="1800" b="0" i="0" kern="1200" dirty="0">
                          <a:solidFill>
                            <a:schemeClr val="dk1"/>
                          </a:solidFill>
                          <a:effectLst/>
                          <a:latin typeface="+mn-lt"/>
                          <a:ea typeface="+mn-ea"/>
                          <a:cs typeface="+mn-cs"/>
                        </a:rPr>
                        <a:t>nyberg.sven@telia.com</a:t>
                      </a:r>
                      <a:endParaRPr lang="sv-SE" dirty="0"/>
                    </a:p>
                  </a:txBody>
                  <a:tcPr anchor="ctr"/>
                </a:tc>
                <a:extLst>
                  <a:ext uri="{0D108BD9-81ED-4DB2-BD59-A6C34878D82A}">
                    <a16:rowId xmlns:a16="http://schemas.microsoft.com/office/drawing/2014/main" val="10008"/>
                  </a:ext>
                </a:extLst>
              </a:tr>
            </a:tbl>
          </a:graphicData>
        </a:graphic>
      </p:graphicFrame>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b="19739"/>
          <a:stretch/>
        </p:blipFill>
        <p:spPr>
          <a:xfrm>
            <a:off x="6054153" y="188640"/>
            <a:ext cx="3075806" cy="3291539"/>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8949" y="3523319"/>
            <a:ext cx="2501010" cy="3334680"/>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67457388"/>
              </p:ext>
            </p:extLst>
          </p:nvPr>
        </p:nvGraphicFramePr>
        <p:xfrm>
          <a:off x="0" y="725666"/>
          <a:ext cx="4989664" cy="459740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Havsbadsv.26/</a:t>
                      </a:r>
                    </a:p>
                    <a:p>
                      <a:r>
                        <a:rPr lang="sv-SE" dirty="0" err="1"/>
                        <a:t>Ingvaldsnäsv</a:t>
                      </a:r>
                      <a:r>
                        <a:rPr lang="sv-SE" dirty="0"/>
                        <a:t>.</a:t>
                      </a:r>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Leijon</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241bg/l</a:t>
                      </a:r>
                      <a:r>
                        <a:rPr lang="sv-SE" baseline="0" dirty="0"/>
                        <a:t> (år 2015)</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baseline="0" dirty="0"/>
                        <a:t>Prov taget 2015. ”Tjänligt”</a:t>
                      </a:r>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2011</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Önskvärt</a:t>
                      </a:r>
                      <a:r>
                        <a:rPr lang="sv-SE" baseline="0" dirty="0"/>
                        <a:t> att brunnen används i större utsträckning för att avlasta de större pumphusen.</a:t>
                      </a:r>
                      <a:endParaRPr lang="sv-SE" dirty="0"/>
                    </a:p>
                  </a:txBody>
                  <a:tcPr anchor="ctr"/>
                </a:tc>
                <a:extLst>
                  <a:ext uri="{0D108BD9-81ED-4DB2-BD59-A6C34878D82A}">
                    <a16:rowId xmlns:a16="http://schemas.microsoft.com/office/drawing/2014/main" val="10007"/>
                  </a:ext>
                </a:extLst>
              </a:tr>
            </a:tbl>
          </a:graphicData>
        </a:graphic>
      </p:graphicFrame>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5346" y="620688"/>
            <a:ext cx="3996444" cy="5328592"/>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3385088288"/>
              </p:ext>
            </p:extLst>
          </p:nvPr>
        </p:nvGraphicFramePr>
        <p:xfrm>
          <a:off x="0" y="0"/>
          <a:ext cx="4989664" cy="633984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tc>
                <a:tc>
                  <a:txBody>
                    <a:bodyPr/>
                    <a:lstStyle/>
                    <a:p>
                      <a:r>
                        <a:rPr lang="sv-SE" dirty="0"/>
                        <a:t>Ingvaldsnäsv.4/</a:t>
                      </a:r>
                    </a:p>
                    <a:p>
                      <a:r>
                        <a:rPr lang="sv-SE" dirty="0"/>
                        <a:t>Vid tomt</a:t>
                      </a:r>
                      <a:r>
                        <a:rPr lang="sv-SE" baseline="0" dirty="0"/>
                        <a:t> 3:64</a:t>
                      </a:r>
                      <a:endParaRPr lang="sv-SE" dirty="0"/>
                    </a:p>
                  </a:txBody>
                  <a:tcP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tc>
                <a:tc>
                  <a:txBody>
                    <a:bodyPr/>
                    <a:lstStyle/>
                    <a:p>
                      <a:r>
                        <a:rPr lang="sv-SE" dirty="0"/>
                        <a:t>Pump</a:t>
                      </a:r>
                    </a:p>
                  </a:txBody>
                  <a:tcP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tc>
                <a:tc>
                  <a:txBody>
                    <a:bodyPr/>
                    <a:lstStyle/>
                    <a:p>
                      <a:r>
                        <a:rPr lang="sv-SE" dirty="0"/>
                        <a:t>AHG</a:t>
                      </a:r>
                    </a:p>
                  </a:txBody>
                  <a:tcP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tc>
                <a:tc>
                  <a:txBody>
                    <a:bodyPr/>
                    <a:lstStyle/>
                    <a:p>
                      <a:r>
                        <a:rPr lang="sv-SE" dirty="0" err="1"/>
                        <a:t>i.u</a:t>
                      </a:r>
                      <a:r>
                        <a:rPr lang="sv-SE" dirty="0"/>
                        <a:t>.</a:t>
                      </a:r>
                    </a:p>
                  </a:txBody>
                  <a:tcP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tc>
                <a:tc>
                  <a:txBody>
                    <a:bodyPr/>
                    <a:lstStyle/>
                    <a:p>
                      <a:r>
                        <a:rPr lang="sv-SE" dirty="0"/>
                        <a:t>Prov ska vara taget (år?) som</a:t>
                      </a:r>
                      <a:r>
                        <a:rPr lang="sv-SE" baseline="0" dirty="0"/>
                        <a:t> visade på för höga halter för att vara dricksvatten</a:t>
                      </a:r>
                      <a:endParaRPr lang="sv-SE" dirty="0"/>
                    </a:p>
                  </a:txBody>
                  <a:tcP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tc>
                <a:tc>
                  <a:txBody>
                    <a:bodyPr/>
                    <a:lstStyle/>
                    <a:p>
                      <a:endParaRPr lang="sv-SE" dirty="0"/>
                    </a:p>
                  </a:txBody>
                  <a:tcP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tc>
                <a:tc>
                  <a:txBody>
                    <a:bodyPr/>
                    <a:lstStyle/>
                    <a:p>
                      <a:r>
                        <a:rPr lang="sv-SE" dirty="0"/>
                        <a:t>Skylt uppsatt.</a:t>
                      </a:r>
                    </a:p>
                  </a:txBody>
                  <a:tcPr/>
                </a:tc>
                <a:extLst>
                  <a:ext uri="{0D108BD9-81ED-4DB2-BD59-A6C34878D82A}">
                    <a16:rowId xmlns:a16="http://schemas.microsoft.com/office/drawing/2014/main" val="10007"/>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Särskild kommentar från SMOHF</a:t>
                      </a:r>
                    </a:p>
                  </a:txBody>
                  <a:tcPr marL="9525" marR="9525" marT="9525" marB="0"/>
                </a:tc>
                <a:tc>
                  <a:txBody>
                    <a:bodyPr/>
                    <a:lstStyle/>
                    <a:p>
                      <a:pPr algn="just"/>
                      <a:r>
                        <a:rPr lang="sv-SE" dirty="0"/>
                        <a:t>Brunnen på</a:t>
                      </a:r>
                      <a:r>
                        <a:rPr lang="sv-SE" baseline="0" dirty="0"/>
                        <a:t> Ingvaldsnäsvägen 4 är inte lämplig för dricksvatten, på grund av för höga halter av bakterier. En skylt som förtydligar detta bör sättas upp.</a:t>
                      </a:r>
                      <a:endParaRPr lang="sv-SE" dirty="0"/>
                    </a:p>
                  </a:txBody>
                  <a:tcPr/>
                </a:tc>
                <a:extLst>
                  <a:ext uri="{0D108BD9-81ED-4DB2-BD59-A6C34878D82A}">
                    <a16:rowId xmlns:a16="http://schemas.microsoft.com/office/drawing/2014/main" val="10008"/>
                  </a:ext>
                </a:extLst>
              </a:tr>
            </a:tbl>
          </a:graphicData>
        </a:graphic>
      </p:graphicFrame>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128" y="692696"/>
            <a:ext cx="2832315" cy="4248472"/>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1664672763"/>
              </p:ext>
            </p:extLst>
          </p:nvPr>
        </p:nvGraphicFramePr>
        <p:xfrm>
          <a:off x="0" y="725666"/>
          <a:ext cx="5220072" cy="468884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baseline="0" dirty="0"/>
                        <a:t>Pumpbacken</a:t>
                      </a:r>
                      <a:r>
                        <a:rPr lang="sv-SE" dirty="0"/>
                        <a:t>/</a:t>
                      </a:r>
                    </a:p>
                    <a:p>
                      <a:r>
                        <a:rPr lang="sv-SE" dirty="0"/>
                        <a:t>Vid tomt</a:t>
                      </a:r>
                      <a:r>
                        <a:rPr lang="sv-SE" baseline="0" dirty="0"/>
                        <a:t> 3:44/</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 (ca80m/år 1970)</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122bg/l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baseline="0" dirty="0"/>
                        <a:t>Prov taget 2015. ”Tjänligt”</a:t>
                      </a:r>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får tas av alla medlemmar</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Kontaktperson </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r>
                        <a:rPr lang="sv-SE" dirty="0"/>
                        <a:t>Jan Björklund</a:t>
                      </a:r>
                    </a:p>
                    <a:p>
                      <a:r>
                        <a:rPr lang="sv-SE" dirty="0"/>
                        <a:t>jan@janbjorklund.se</a:t>
                      </a:r>
                    </a:p>
                  </a:txBody>
                  <a:tcPr anchor="ctr"/>
                </a:tc>
                <a:extLst>
                  <a:ext uri="{0D108BD9-81ED-4DB2-BD59-A6C34878D82A}">
                    <a16:rowId xmlns:a16="http://schemas.microsoft.com/office/drawing/2014/main" val="10008"/>
                  </a:ext>
                </a:extLst>
              </a:tr>
            </a:tbl>
          </a:graphicData>
        </a:graphic>
      </p:graphicFrame>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r="9934" b="20597"/>
          <a:stretch/>
        </p:blipFill>
        <p:spPr>
          <a:xfrm>
            <a:off x="5695186" y="692696"/>
            <a:ext cx="3430486" cy="4032448"/>
          </a:xfrm>
          <a:prstGeom prst="rect">
            <a:avLst/>
          </a:prstGeom>
        </p:spPr>
      </p:pic>
    </p:spTree>
    <p:extLst>
      <p:ext uri="{BB962C8B-B14F-4D97-AF65-F5344CB8AC3E}">
        <p14:creationId xmlns:p14="http://schemas.microsoft.com/office/powerpoint/2010/main" val="2103440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207395785"/>
              </p:ext>
            </p:extLst>
          </p:nvPr>
        </p:nvGraphicFramePr>
        <p:xfrm>
          <a:off x="0" y="725666"/>
          <a:ext cx="5220072" cy="323596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Furuskatev.15/</a:t>
                      </a:r>
                    </a:p>
                    <a:p>
                      <a:r>
                        <a:rPr lang="sv-SE" dirty="0"/>
                        <a:t>Vid tomt</a:t>
                      </a:r>
                      <a:r>
                        <a:rPr lang="sv-SE" baseline="0" dirty="0"/>
                        <a:t> 6:1</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Borttagen </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Saltvatteninträngning </a:t>
                      </a:r>
                    </a:p>
                  </a:txBody>
                  <a:tcPr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90245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2572881182"/>
              </p:ext>
            </p:extLst>
          </p:nvPr>
        </p:nvGraphicFramePr>
        <p:xfrm>
          <a:off x="0" y="725666"/>
          <a:ext cx="5220072" cy="405384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Havsbadsv.32/</a:t>
                      </a:r>
                    </a:p>
                    <a:p>
                      <a:r>
                        <a:rPr lang="sv-SE" dirty="0"/>
                        <a:t>Vid tomt</a:t>
                      </a:r>
                      <a:r>
                        <a:rPr lang="sv-SE" baseline="0" dirty="0"/>
                        <a:t> 3:68</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Leijon</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80bg/l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Prov taget 2019, vattnet är otjänligt, nytt prov tas när brunnen har pumpats ur flertalet gånger.</a:t>
                      </a:r>
                    </a:p>
                  </a:txBody>
                  <a:tcPr anchor="ctr"/>
                </a:tc>
                <a:extLst>
                  <a:ext uri="{0D108BD9-81ED-4DB2-BD59-A6C34878D82A}">
                    <a16:rowId xmlns:a16="http://schemas.microsoft.com/office/drawing/2014/main" val="10007"/>
                  </a:ext>
                </a:extLst>
              </a:tr>
            </a:tbl>
          </a:graphicData>
        </a:graphic>
      </p:graphicFrame>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3580" y="692696"/>
            <a:ext cx="3780420" cy="5040560"/>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1580605461"/>
              </p:ext>
            </p:extLst>
          </p:nvPr>
        </p:nvGraphicFramePr>
        <p:xfrm>
          <a:off x="0" y="725666"/>
          <a:ext cx="4989664" cy="432816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Havsbadsv.33/</a:t>
                      </a:r>
                    </a:p>
                    <a:p>
                      <a:r>
                        <a:rPr lang="sv-SE" dirty="0"/>
                        <a:t>Vid tomt</a:t>
                      </a:r>
                      <a:r>
                        <a:rPr lang="sv-SE" baseline="0" dirty="0"/>
                        <a:t> 3:65</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AHG</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Provtagning troligtvis aldrig genomförd. </a:t>
                      </a:r>
                    </a:p>
                    <a:p>
                      <a:r>
                        <a:rPr lang="sv-SE" dirty="0"/>
                        <a:t>Vattnet bedöms med största säkerhet olämpligt att dricka.</a:t>
                      </a:r>
                    </a:p>
                  </a:txBody>
                  <a:tcPr anchor="ctr"/>
                </a:tc>
                <a:extLst>
                  <a:ext uri="{0D108BD9-81ED-4DB2-BD59-A6C34878D82A}">
                    <a16:rowId xmlns:a16="http://schemas.microsoft.com/office/drawing/2014/main" val="10007"/>
                  </a:ext>
                </a:extLst>
              </a:tr>
            </a:tbl>
          </a:graphicData>
        </a:graphic>
      </p:graphicFrame>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692696"/>
            <a:ext cx="3795886" cy="5061181"/>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570232282"/>
              </p:ext>
            </p:extLst>
          </p:nvPr>
        </p:nvGraphicFramePr>
        <p:xfrm>
          <a:off x="0" y="725666"/>
          <a:ext cx="5220072" cy="432308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Norrängsv.14/</a:t>
                      </a:r>
                    </a:p>
                    <a:p>
                      <a:r>
                        <a:rPr lang="sv-SE" dirty="0"/>
                        <a:t>Vid tomt</a:t>
                      </a:r>
                      <a:r>
                        <a:rPr lang="sv-SE" baseline="0" dirty="0"/>
                        <a:t> 3:42</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Leijon</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29bg/l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Pump fungerar ej, beslut om renovering ska tas av styrelsen.</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Provtagning genomförd 2021, otjänligt </a:t>
                      </a:r>
                      <a:r>
                        <a:rPr lang="sv-SE" dirty="0" err="1"/>
                        <a:t>pga</a:t>
                      </a:r>
                      <a:r>
                        <a:rPr lang="sv-SE" dirty="0"/>
                        <a:t> hög blyhalt.</a:t>
                      </a:r>
                    </a:p>
                  </a:txBody>
                  <a:tcPr anchor="ctr"/>
                </a:tc>
                <a:extLst>
                  <a:ext uri="{0D108BD9-81ED-4DB2-BD59-A6C34878D82A}">
                    <a16:rowId xmlns:a16="http://schemas.microsoft.com/office/drawing/2014/main" val="10007"/>
                  </a:ext>
                </a:extLst>
              </a:tr>
            </a:tbl>
          </a:graphicData>
        </a:graphic>
      </p:graphicFrame>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1404" y="692696"/>
            <a:ext cx="3291830" cy="4389107"/>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140202970"/>
              </p:ext>
            </p:extLst>
          </p:nvPr>
        </p:nvGraphicFramePr>
        <p:xfrm>
          <a:off x="0" y="44625"/>
          <a:ext cx="7668344" cy="6813374"/>
        </p:xfrm>
        <a:graphic>
          <a:graphicData uri="http://schemas.openxmlformats.org/drawingml/2006/table">
            <a:tbl>
              <a:tblPr firstRow="1" bandRow="1">
                <a:tableStyleId>{5C22544A-7EE6-4342-B048-85BDC9FD1C3A}</a:tableStyleId>
              </a:tblPr>
              <a:tblGrid>
                <a:gridCol w="1533266">
                  <a:extLst>
                    <a:ext uri="{9D8B030D-6E8A-4147-A177-3AD203B41FA5}">
                      <a16:colId xmlns:a16="http://schemas.microsoft.com/office/drawing/2014/main" val="20000"/>
                    </a:ext>
                  </a:extLst>
                </a:gridCol>
                <a:gridCol w="6135078">
                  <a:extLst>
                    <a:ext uri="{9D8B030D-6E8A-4147-A177-3AD203B41FA5}">
                      <a16:colId xmlns:a16="http://schemas.microsoft.com/office/drawing/2014/main" val="20001"/>
                    </a:ext>
                  </a:extLst>
                </a:gridCol>
              </a:tblGrid>
              <a:tr h="450488">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tc>
                <a:tc>
                  <a:txBody>
                    <a:bodyPr/>
                    <a:lstStyle/>
                    <a:p>
                      <a:r>
                        <a:rPr lang="sv-SE" dirty="0"/>
                        <a:t>Havsbadsv.54/Vid tomt</a:t>
                      </a:r>
                      <a:r>
                        <a:rPr lang="sv-SE" baseline="0" dirty="0"/>
                        <a:t> 5:1</a:t>
                      </a:r>
                      <a:endParaRPr lang="sv-SE" dirty="0"/>
                    </a:p>
                  </a:txBody>
                  <a:tcPr/>
                </a:tc>
                <a:extLst>
                  <a:ext uri="{0D108BD9-81ED-4DB2-BD59-A6C34878D82A}">
                    <a16:rowId xmlns:a16="http://schemas.microsoft.com/office/drawing/2014/main" val="10000"/>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tc>
                <a:tc>
                  <a:txBody>
                    <a:bodyPr/>
                    <a:lstStyle/>
                    <a:p>
                      <a:r>
                        <a:rPr lang="sv-SE" dirty="0"/>
                        <a:t>Pump</a:t>
                      </a:r>
                    </a:p>
                  </a:txBody>
                  <a:tcPr/>
                </a:tc>
                <a:extLst>
                  <a:ext uri="{0D108BD9-81ED-4DB2-BD59-A6C34878D82A}">
                    <a16:rowId xmlns:a16="http://schemas.microsoft.com/office/drawing/2014/main" val="10001"/>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tc>
                <a:tc>
                  <a:txBody>
                    <a:bodyPr/>
                    <a:lstStyle/>
                    <a:p>
                      <a:r>
                        <a:rPr lang="sv-SE" dirty="0"/>
                        <a:t>AHG</a:t>
                      </a:r>
                    </a:p>
                  </a:txBody>
                  <a:tcPr/>
                </a:tc>
                <a:extLst>
                  <a:ext uri="{0D108BD9-81ED-4DB2-BD59-A6C34878D82A}">
                    <a16:rowId xmlns:a16="http://schemas.microsoft.com/office/drawing/2014/main" val="10002"/>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tc>
                <a:extLst>
                  <a:ext uri="{0D108BD9-81ED-4DB2-BD59-A6C34878D82A}">
                    <a16:rowId xmlns:a16="http://schemas.microsoft.com/office/drawing/2014/main" val="10003"/>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tc>
                <a:tc>
                  <a:txBody>
                    <a:bodyPr/>
                    <a:lstStyle/>
                    <a:p>
                      <a:r>
                        <a:rPr lang="sv-SE" dirty="0"/>
                        <a:t>10bg/l</a:t>
                      </a:r>
                      <a:r>
                        <a:rPr lang="sv-SE" baseline="0" dirty="0"/>
                        <a:t> (år 2000)</a:t>
                      </a:r>
                      <a:endParaRPr lang="sv-SE" dirty="0"/>
                    </a:p>
                  </a:txBody>
                  <a:tcPr/>
                </a:tc>
                <a:extLst>
                  <a:ext uri="{0D108BD9-81ED-4DB2-BD59-A6C34878D82A}">
                    <a16:rowId xmlns:a16="http://schemas.microsoft.com/office/drawing/2014/main" val="10004"/>
                  </a:ext>
                </a:extLst>
              </a:tr>
              <a:tr h="66740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tc>
                <a:tc>
                  <a:txBody>
                    <a:bodyPr/>
                    <a:lstStyle/>
                    <a:p>
                      <a:r>
                        <a:rPr lang="sv-SE" dirty="0"/>
                        <a:t>Prov tagna 2009 och 2010. ”Otjänligt </a:t>
                      </a:r>
                      <a:r>
                        <a:rPr lang="sv-SE" dirty="0" err="1"/>
                        <a:t>pga</a:t>
                      </a:r>
                      <a:r>
                        <a:rPr lang="sv-SE" dirty="0"/>
                        <a:t> att antalet </a:t>
                      </a:r>
                      <a:r>
                        <a:rPr lang="sv-SE" dirty="0" err="1"/>
                        <a:t>koliforma</a:t>
                      </a:r>
                      <a:r>
                        <a:rPr lang="sv-SE" dirty="0"/>
                        <a:t> bakterier är mycket</a:t>
                      </a:r>
                      <a:r>
                        <a:rPr lang="sv-SE" baseline="0" dirty="0"/>
                        <a:t> högt (hälsomässig anmärkning).”</a:t>
                      </a:r>
                      <a:endParaRPr lang="sv-SE" dirty="0"/>
                    </a:p>
                  </a:txBody>
                  <a:tcPr/>
                </a:tc>
                <a:extLst>
                  <a:ext uri="{0D108BD9-81ED-4DB2-BD59-A6C34878D82A}">
                    <a16:rowId xmlns:a16="http://schemas.microsoft.com/office/drawing/2014/main" val="10005"/>
                  </a:ext>
                </a:extLst>
              </a:tr>
              <a:tr h="953428">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tc>
                <a:tc>
                  <a:txBody>
                    <a:bodyPr/>
                    <a:lstStyle/>
                    <a:p>
                      <a:r>
                        <a:rPr lang="sv-SE" dirty="0"/>
                        <a:t>Mycket arbete, tid och pengar har lagts på att rengöra och renovera brunnen utan att lyckas få ner bakteriehalterna till en tjänlig nivå (mer</a:t>
                      </a:r>
                      <a:r>
                        <a:rPr lang="sv-SE" baseline="0" dirty="0"/>
                        <a:t> info finns i årsredovisningen 2010-2011</a:t>
                      </a:r>
                      <a:r>
                        <a:rPr lang="sv-SE" dirty="0"/>
                        <a:t>)</a:t>
                      </a:r>
                    </a:p>
                  </a:txBody>
                  <a:tcPr/>
                </a:tc>
                <a:extLst>
                  <a:ext uri="{0D108BD9-81ED-4DB2-BD59-A6C34878D82A}">
                    <a16:rowId xmlns:a16="http://schemas.microsoft.com/office/drawing/2014/main" val="10006"/>
                  </a:ext>
                </a:extLst>
              </a:tr>
              <a:tr h="419441">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tc>
                <a:tc>
                  <a:txBody>
                    <a:bodyPr/>
                    <a:lstStyle/>
                    <a:p>
                      <a:r>
                        <a:rPr lang="sv-SE" dirty="0"/>
                        <a:t>Skyltad att vattnet är otjänligt som dricksvatten</a:t>
                      </a:r>
                    </a:p>
                  </a:txBody>
                  <a:tcPr/>
                </a:tc>
                <a:extLst>
                  <a:ext uri="{0D108BD9-81ED-4DB2-BD59-A6C34878D82A}">
                    <a16:rowId xmlns:a16="http://schemas.microsoft.com/office/drawing/2014/main" val="10007"/>
                  </a:ext>
                </a:extLst>
              </a:tr>
              <a:tr h="413562">
                <a:tc>
                  <a:txBody>
                    <a:bodyPr/>
                    <a:lstStyle/>
                    <a:p>
                      <a:pPr algn="l" fontAlgn="b"/>
                      <a:r>
                        <a:rPr lang="sv-SE" sz="2000" b="0" i="0" u="none" strike="noStrike" dirty="0">
                          <a:solidFill>
                            <a:srgbClr val="000000"/>
                          </a:solidFill>
                          <a:effectLst/>
                          <a:latin typeface="Times New Roman" pitchFamily="18" charset="0"/>
                          <a:cs typeface="Times New Roman" pitchFamily="18" charset="0"/>
                        </a:rPr>
                        <a:t>Kontaktperson </a:t>
                      </a:r>
                    </a:p>
                  </a:txBody>
                  <a:tcPr marL="9525" marR="9525" marT="9525" marB="0"/>
                </a:tc>
                <a:tc>
                  <a:txBody>
                    <a:bodyPr/>
                    <a:lstStyle/>
                    <a:p>
                      <a:r>
                        <a:rPr lang="sv-SE" dirty="0"/>
                        <a:t>Katrin Ahlstrand </a:t>
                      </a:r>
                      <a:r>
                        <a:rPr lang="sv-SE" dirty="0">
                          <a:effectLst/>
                        </a:rPr>
                        <a:t>Katrin.Ahlstrand@cision.com</a:t>
                      </a:r>
                      <a:endParaRPr lang="sv-SE" dirty="0"/>
                    </a:p>
                  </a:txBody>
                  <a:tcPr/>
                </a:tc>
                <a:extLst>
                  <a:ext uri="{0D108BD9-81ED-4DB2-BD59-A6C34878D82A}">
                    <a16:rowId xmlns:a16="http://schemas.microsoft.com/office/drawing/2014/main" val="10008"/>
                  </a:ext>
                </a:extLst>
              </a:tr>
              <a:tr h="238357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Särskild kommentar från SMOHF</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just"/>
                      <a:r>
                        <a:rPr lang="sv-SE" dirty="0"/>
                        <a:t>Brunnen på Havsbadsvägen 54 har otjänligt dricksvatten på grund av höga</a:t>
                      </a:r>
                      <a:r>
                        <a:rPr lang="sv-SE" baseline="0" dirty="0"/>
                        <a:t> bakteriehalter. Åtgärder har vidtagit för att försöka få bra kvalitet på dricksvattnet, men har ej lyckats. Brunnen har tidigare konstaterats otät där en ledning dragits in i sidan på brunnen. Det finns en skylt på brunnen. Som förtydligar att den inte bör användas som dricksvatten. Ytvatteninträngning är en vanlig orsak till att vattenkvaliten blir dålig på grund av bakterier som förs med vattnet ner i brunnen.</a:t>
                      </a:r>
                      <a:endParaRPr lang="sv-SE" dirty="0"/>
                    </a:p>
                  </a:txBody>
                  <a:tcPr/>
                </a:tc>
                <a:extLst>
                  <a:ext uri="{0D108BD9-81ED-4DB2-BD59-A6C34878D82A}">
                    <a16:rowId xmlns:a16="http://schemas.microsoft.com/office/drawing/2014/main" val="10009"/>
                  </a:ext>
                </a:extLst>
              </a:tr>
            </a:tbl>
          </a:graphicData>
        </a:graphic>
      </p:graphicFrame>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l="37947" t="38255" r="41311" b="40778"/>
          <a:stretch/>
        </p:blipFill>
        <p:spPr>
          <a:xfrm>
            <a:off x="7614984" y="1"/>
            <a:ext cx="1529016" cy="2060847"/>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080588680"/>
              </p:ext>
            </p:extLst>
          </p:nvPr>
        </p:nvGraphicFramePr>
        <p:xfrm>
          <a:off x="-29328" y="0"/>
          <a:ext cx="5220072" cy="633476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Norrängsv.8/</a:t>
                      </a:r>
                    </a:p>
                    <a:p>
                      <a:r>
                        <a:rPr lang="sv-SE" dirty="0"/>
                        <a:t>Vid tomt</a:t>
                      </a:r>
                      <a:r>
                        <a:rPr lang="sv-SE" baseline="0" dirty="0"/>
                        <a:t> 3:74</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88bg/l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baseline="0" dirty="0"/>
                        <a:t>Prov taget 2019. ”Tjänligt</a:t>
                      </a:r>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(max 15l/tillfälle) får tas av alla medlemmar</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Belastningen på brunnen måste</a:t>
                      </a:r>
                      <a:r>
                        <a:rPr lang="sv-SE" baseline="0" dirty="0"/>
                        <a:t> minska av medlemmarna utanför pumpföreningen för att undvika skador. Se särskild info i årsberättelsen 2017. </a:t>
                      </a:r>
                      <a:endParaRPr lang="sv-SE" dirty="0"/>
                    </a:p>
                  </a:txBody>
                  <a:tcPr anchor="ct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Kontaktperson </a:t>
                      </a:r>
                    </a:p>
                  </a:txBody>
                  <a:tcPr marL="9525" marR="9525" marT="9525" marB="0" anchor="ctr"/>
                </a:tc>
                <a:tc>
                  <a:txBody>
                    <a:bodyPr/>
                    <a:lstStyle/>
                    <a:p>
                      <a:r>
                        <a:rPr lang="sv-SE" dirty="0"/>
                        <a:t>Arne Jonsson arnejonsson@ymail.com</a:t>
                      </a:r>
                    </a:p>
                  </a:txBody>
                  <a:tcPr anchor="ctr"/>
                </a:tc>
                <a:extLst>
                  <a:ext uri="{0D108BD9-81ED-4DB2-BD59-A6C34878D82A}">
                    <a16:rowId xmlns:a16="http://schemas.microsoft.com/office/drawing/2014/main" val="10008"/>
                  </a:ext>
                </a:extLst>
              </a:tr>
            </a:tbl>
          </a:graphicData>
        </a:graphic>
      </p:graphicFrame>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b="14627"/>
          <a:stretch/>
        </p:blipFill>
        <p:spPr>
          <a:xfrm>
            <a:off x="5411732" y="692696"/>
            <a:ext cx="3732268" cy="4248472"/>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687421412"/>
              </p:ext>
            </p:extLst>
          </p:nvPr>
        </p:nvGraphicFramePr>
        <p:xfrm>
          <a:off x="0" y="764704"/>
          <a:ext cx="5940152" cy="4963160"/>
        </p:xfrm>
        <a:graphic>
          <a:graphicData uri="http://schemas.openxmlformats.org/drawingml/2006/table">
            <a:tbl>
              <a:tblPr firstRow="1" bandRow="1">
                <a:tableStyleId>{5C22544A-7EE6-4342-B048-85BDC9FD1C3A}</a:tableStyleId>
              </a:tblPr>
              <a:tblGrid>
                <a:gridCol w="2790056">
                  <a:extLst>
                    <a:ext uri="{9D8B030D-6E8A-4147-A177-3AD203B41FA5}">
                      <a16:colId xmlns:a16="http://schemas.microsoft.com/office/drawing/2014/main" val="20000"/>
                    </a:ext>
                  </a:extLst>
                </a:gridCol>
                <a:gridCol w="315009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baseline="0" dirty="0"/>
                        <a:t>Norrängsv.4/ </a:t>
                      </a:r>
                    </a:p>
                    <a:p>
                      <a:r>
                        <a:rPr lang="sv-SE" baseline="0" dirty="0"/>
                        <a:t>Vid tomt 3:45</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Borrad/grävd?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259bg/</a:t>
                      </a:r>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a:t>Prov taget 2018, tjänligt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får tas av alla medlemmar. </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800" kern="1200" dirty="0">
                          <a:solidFill>
                            <a:schemeClr val="dk1"/>
                          </a:solidFill>
                          <a:effectLst/>
                          <a:latin typeface="+mn-lt"/>
                          <a:ea typeface="+mn-ea"/>
                          <a:cs typeface="+mn-cs"/>
                        </a:rPr>
                        <a:t>Nyckeln till vattenutkastaren hänger under kåpan.</a:t>
                      </a:r>
                      <a:endParaRPr lang="sv-SE" dirty="0"/>
                    </a:p>
                    <a:p>
                      <a:endParaRPr lang="sv-SE" dirty="0"/>
                    </a:p>
                  </a:txBody>
                  <a:tcPr anchor="ct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Kontaktperson </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r>
                        <a:rPr lang="sv-SE" dirty="0"/>
                        <a:t>Johan </a:t>
                      </a:r>
                      <a:r>
                        <a:rPr lang="sv-SE" dirty="0" err="1"/>
                        <a:t>Lögdström</a:t>
                      </a:r>
                      <a:endParaRPr lang="sv-SE" dirty="0"/>
                    </a:p>
                    <a:p>
                      <a:r>
                        <a:rPr lang="sv-SE" dirty="0"/>
                        <a:t>070 759 02 01</a:t>
                      </a:r>
                    </a:p>
                  </a:txBody>
                  <a:tcPr anchor="ctr"/>
                </a:tc>
                <a:extLst>
                  <a:ext uri="{0D108BD9-81ED-4DB2-BD59-A6C34878D82A}">
                    <a16:rowId xmlns:a16="http://schemas.microsoft.com/office/drawing/2014/main" val="10008"/>
                  </a:ext>
                </a:extLst>
              </a:tr>
            </a:tbl>
          </a:graphicData>
        </a:graphic>
      </p:graphicFrame>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9664" y="764705"/>
            <a:ext cx="3024336" cy="4032448"/>
          </a:xfrm>
          <a:prstGeom prst="rect">
            <a:avLst/>
          </a:prstGeom>
        </p:spPr>
      </p:pic>
    </p:spTree>
    <p:extLst>
      <p:ext uri="{BB962C8B-B14F-4D97-AF65-F5344CB8AC3E}">
        <p14:creationId xmlns:p14="http://schemas.microsoft.com/office/powerpoint/2010/main" val="223942581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AAD7EE30272247B0F43EE8AF1E30CB" ma:contentTypeVersion="9" ma:contentTypeDescription="Create a new document." ma:contentTypeScope="" ma:versionID="5021ae795670fc5e4f96c4fe9aefae37">
  <xsd:schema xmlns:xsd="http://www.w3.org/2001/XMLSchema" xmlns:xs="http://www.w3.org/2001/XMLSchema" xmlns:p="http://schemas.microsoft.com/office/2006/metadata/properties" xmlns:ns2="65c76949-fc16-4b74-af21-6d0e8c96fb3e" xmlns:ns3="1b034524-6f91-4686-83d9-a96e2853cfce" targetNamespace="http://schemas.microsoft.com/office/2006/metadata/properties" ma:root="true" ma:fieldsID="6f86fdddb40cd8d6cdd5db17cacf6f83" ns2:_="" ns3:_="">
    <xsd:import namespace="65c76949-fc16-4b74-af21-6d0e8c96fb3e"/>
    <xsd:import namespace="1b034524-6f91-4686-83d9-a96e2853cfc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c76949-fc16-4b74-af21-6d0e8c96fb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034524-6f91-4686-83d9-a96e2853cfc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525163-5B8E-4492-9D6D-3FF1DD2A8E9D}">
  <ds:schemaRefs>
    <ds:schemaRef ds:uri="http://schemas.microsoft.com/sharepoint/v3/contenttype/forms"/>
  </ds:schemaRefs>
</ds:datastoreItem>
</file>

<file path=customXml/itemProps2.xml><?xml version="1.0" encoding="utf-8"?>
<ds:datastoreItem xmlns:ds="http://schemas.openxmlformats.org/officeDocument/2006/customXml" ds:itemID="{A7FD63BD-4E35-4D2D-A2AC-581F7FCC849E}">
  <ds:schemaRefs>
    <ds:schemaRef ds:uri="http://schemas.openxmlformats.org/package/2006/metadata/core-properties"/>
    <ds:schemaRef ds:uri="http://purl.org/dc/dcmitype/"/>
    <ds:schemaRef ds:uri="http://schemas.microsoft.com/office/infopath/2007/PartnerControls"/>
    <ds:schemaRef ds:uri="1b034524-6f91-4686-83d9-a96e2853cfce"/>
    <ds:schemaRef ds:uri="http://purl.org/dc/elements/1.1/"/>
    <ds:schemaRef ds:uri="http://schemas.microsoft.com/office/2006/metadata/properties"/>
    <ds:schemaRef ds:uri="http://schemas.microsoft.com/office/2006/documentManagement/types"/>
    <ds:schemaRef ds:uri="http://purl.org/dc/terms/"/>
    <ds:schemaRef ds:uri="65c76949-fc16-4b74-af21-6d0e8c96fb3e"/>
    <ds:schemaRef ds:uri="http://www.w3.org/XML/1998/namespace"/>
  </ds:schemaRefs>
</ds:datastoreItem>
</file>

<file path=customXml/itemProps3.xml><?xml version="1.0" encoding="utf-8"?>
<ds:datastoreItem xmlns:ds="http://schemas.openxmlformats.org/officeDocument/2006/customXml" ds:itemID="{0AF55519-0BB0-4E7F-8870-844958303A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c76949-fc16-4b74-af21-6d0e8c96fb3e"/>
    <ds:schemaRef ds:uri="1b034524-6f91-4686-83d9-a96e2853cf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176</TotalTime>
  <Words>1191</Words>
  <Application>Microsoft Office PowerPoint</Application>
  <PresentationFormat>Bildspel på skärmen (4:3)</PresentationFormat>
  <Paragraphs>258</Paragraphs>
  <Slides>17</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17</vt:i4>
      </vt:variant>
    </vt:vector>
  </HeadingPairs>
  <TitlesOfParts>
    <vt:vector size="23" baseType="lpstr">
      <vt:lpstr>Arial</vt:lpstr>
      <vt:lpstr>Calibri</vt:lpstr>
      <vt:lpstr>Courier New</vt:lpstr>
      <vt:lpstr>Monotype Corsiva</vt:lpstr>
      <vt:lpstr>Times New Roman</vt:lpstr>
      <vt:lpstr>Office-tema</vt:lpstr>
      <vt:lpstr>Brunnar inom MHS</vt:lpstr>
      <vt:lpstr>Nytt i denna version</vt:lpstr>
      <vt:lpstr>PowerPoint-presentation</vt:lpstr>
      <vt:lpstr>Information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Brunnar inom MHS</dc:title>
  <dc:creator>Hellberg Mats</dc:creator>
  <cp:lastModifiedBy>Hellberg Mats (Ext)</cp:lastModifiedBy>
  <cp:revision>10</cp:revision>
  <dcterms:created xsi:type="dcterms:W3CDTF">2020-11-17T13:16:28Z</dcterms:created>
  <dcterms:modified xsi:type="dcterms:W3CDTF">2022-03-16T19:09:50Z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0x01010075AAD7EE30272247B0F43EE8AF1E30CB</vt:lpwstr>
  </property>
</Properties>
</file>